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5" r:id="rId4"/>
    <p:sldId id="276" r:id="rId5"/>
    <p:sldId id="258" r:id="rId6"/>
    <p:sldId id="259" r:id="rId7"/>
    <p:sldId id="263" r:id="rId8"/>
    <p:sldId id="261" r:id="rId9"/>
    <p:sldId id="262" r:id="rId10"/>
    <p:sldId id="283" r:id="rId11"/>
    <p:sldId id="286" r:id="rId12"/>
    <p:sldId id="284" r:id="rId13"/>
    <p:sldId id="266" r:id="rId14"/>
    <p:sldId id="278" r:id="rId15"/>
    <p:sldId id="269" r:id="rId16"/>
    <p:sldId id="273" r:id="rId17"/>
    <p:sldId id="260" r:id="rId18"/>
    <p:sldId id="281" r:id="rId19"/>
    <p:sldId id="282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>
      <p:cViewPr varScale="1">
        <p:scale>
          <a:sx n="120" d="100"/>
          <a:sy n="120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8FC65A-03CC-7F57-703D-1018DAC5B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BDC5035-418E-83BE-6BC6-9C1AA7A6AC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496996-03D0-21A2-2DD5-A69ACA6D8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44FF7D9-11AA-9F55-A312-FC6E7B488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24B2D9-9B5F-1EA6-C2CB-677BC2EF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9848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548449-ABAD-10FB-17E7-44C9F742A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A85798F-95C2-8BE3-7D8C-9E8582C472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BEEAF5-3C71-E44D-12D1-3888E0AB4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9F8DD9-DDF4-9B30-59B3-9A9672D47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2869AD-A0CB-3543-4D56-4CD217EC3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4943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CD2F1F0-BB95-0A50-2546-FE673476A6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63C113E-522D-BC12-0425-BACD87DBC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FE8FB0-A580-F957-6B6E-4E9C12C12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80413D-65B7-3DAF-D90B-7BBAAC6E2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126E79B-ABBE-40FB-1A65-C24B3F89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228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DAF68-2C3E-484F-D14D-53EB0C65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30C5BD-3188-3168-DD03-35989E35E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8B9150-1478-6D89-5083-F166A9246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1BF3AC-FB97-001B-BAEB-FF471FDF6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289803-76A6-8AFA-8DF0-DA1F33FCF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410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C212C-34B9-24A6-1011-E83A293D9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BF3A94F-392E-E964-9E7B-497039A8A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043B69-F6A6-B6FC-9D39-ED9F1EB4A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B7FD42-F2D4-FE46-1E42-209AEFB0E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40680C-FE6B-1D5B-E503-83FFC5B1E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2401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9B5E3D-FF27-9208-5BEB-E582F2311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214A1C-C1E1-819D-BB7D-91EF44EC7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F3DF0B2-FE9E-FF88-6AC8-473AF96CF2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A2B6FEC-6CDC-89BA-188A-BB8EAF03E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D75C790-1021-1645-50DD-DA66840A5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B98B78-2C7C-2CA1-D552-7287CE06C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856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DE96D-3F90-2D47-6CF1-26D422446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8B21ED-0EC8-E2A7-5784-F8445D343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C1739F8-15BB-0F61-8FAF-A7E3EC9CF4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A42426E-15B4-1FBD-1837-D74F25748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80AC17B-03FD-35A8-AE64-1CE27EE9AF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7F8703C-8BDB-C5C0-C7C9-19671C224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A2038B-64D5-97B8-2019-FD3A4E07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5949B1A-2BBD-91BD-F56C-1408E4482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282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13D52D-0255-716C-08BE-F3402F45A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0FEC01A-FB26-0392-48BA-CB7F0653B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A6A01F6-0F1D-086C-E325-8DDF71559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DF0CE50-69EC-C8FD-4DC0-AA4F5B651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795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6FB268D-68EB-AD82-EA17-6965A9F42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58A074B-17C5-CF00-988B-9B4DC7DCF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2877ED-96C1-D4E3-DF6F-C862C01FC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816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2FA90A-35CC-7C0E-8353-0FBEA3DB5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431BA1-5B17-4B74-796F-EF0A4AA4C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B8D8067-E546-2FD0-F37C-2165FECC77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FE8A293-41A1-E075-F312-42C23C6E0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32D0A6A-A146-5DAB-2679-A13E6AD53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C7472E-81D6-C9A9-7408-79363094D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7427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A5FA1B-EBA3-F888-F4A9-3E2691D1D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C2DB855-07E1-1DE2-0E4B-5087A09EBE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2CF419-4A92-EBC7-9C8A-69EA3C08A1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08F48F8-F9C4-EDB6-C886-70198C9E0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4A95DE-ECD9-A043-2BDB-90FEFFDD3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FFC966C-485E-1894-F6B5-6F7074A8D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2467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42729D0-67C8-2B25-6528-2ADBF288D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04648E4-9AA1-C072-E7CA-BEC766E5F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26DEB5-D1D3-B242-929D-CFF559D6A3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44473E-E2DF-094D-BE8F-F17058499AA7}" type="datetimeFigureOut">
              <a:rPr lang="de-DE" smtClean="0"/>
              <a:t>09.11.25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4D1606-0C73-38DC-DB28-34AEFAE81D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9651F5-B26F-4936-BEDE-8BF29D53C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28D7B6-A8AA-F540-ACC1-A529AB4A0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7530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AA0D4E-82CD-E14E-F8BF-209AF4E90B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rgbClr val="002060"/>
                </a:solidFill>
              </a:rPr>
              <a:t>KI-Realitätscheck</a:t>
            </a:r>
          </a:p>
        </p:txBody>
      </p:sp>
      <p:pic>
        <p:nvPicPr>
          <p:cNvPr id="1026" name="Picture 2" descr="HAL 9000 – Wikipedia">
            <a:extLst>
              <a:ext uri="{FF2B5EF4-FFF2-40B4-BE49-F238E27FC236}">
                <a16:creationId xmlns:a16="http://schemas.microsoft.com/office/drawing/2014/main" id="{C0747AE8-F175-60E9-32BF-CC0AAE6B4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41" y="129383"/>
            <a:ext cx="1427302" cy="4121622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night Rider: Mit K.I.T.T. durch Cuxhaven - YouTube">
            <a:extLst>
              <a:ext uri="{FF2B5EF4-FFF2-40B4-BE49-F238E27FC236}">
                <a16:creationId xmlns:a16="http://schemas.microsoft.com/office/drawing/2014/main" id="{BD8472D1-C3F2-7E9E-4827-3A6D2F023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5848" y="4413357"/>
            <a:ext cx="2883460" cy="216259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hat makes a human?” A Character Analysis of Sonny from the Film “I Robot.”  (2004) | by Thomas Evan Pramuditha | Medium">
            <a:extLst>
              <a:ext uri="{FF2B5EF4-FFF2-40B4-BE49-F238E27FC236}">
                <a16:creationId xmlns:a16="http://schemas.microsoft.com/office/drawing/2014/main" id="{3E98F5C9-F19A-C22D-A5DD-8C7707687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208" y="348246"/>
            <a:ext cx="2436751" cy="3596433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er - DAS KINO">
            <a:extLst>
              <a:ext uri="{FF2B5EF4-FFF2-40B4-BE49-F238E27FC236}">
                <a16:creationId xmlns:a16="http://schemas.microsoft.com/office/drawing/2014/main" id="{89C0508D-8495-0016-827B-63E0D22E3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83" y="4862457"/>
            <a:ext cx="2703233" cy="1522749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x Machina [Blu-ray]: Amazon.de: Gleeson, Domhnall, Isaac, Oscar, Vikander,  Alicia, Johnson, Corey, Garland, Alex, Gleeson, Domhnall, Isaac, Oscar: DVD  &amp; Blu-ray">
            <a:extLst>
              <a:ext uri="{FF2B5EF4-FFF2-40B4-BE49-F238E27FC236}">
                <a16:creationId xmlns:a16="http://schemas.microsoft.com/office/drawing/2014/main" id="{00091FF9-D31E-3D0D-697D-D960153527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7516" y="4937658"/>
            <a:ext cx="2216809" cy="1660467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Westworld - Streams, Episodenguide und News zur Serie">
            <a:extLst>
              <a:ext uri="{FF2B5EF4-FFF2-40B4-BE49-F238E27FC236}">
                <a16:creationId xmlns:a16="http://schemas.microsoft.com/office/drawing/2014/main" id="{13BB5CDA-4208-A729-DD80-4F40A9916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302" y="282048"/>
            <a:ext cx="3001125" cy="168063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217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18850-CCA2-36E7-C9E8-D5878D476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FAA558-283C-A3D8-8A5F-9D205601F746}"/>
              </a:ext>
            </a:extLst>
          </p:cNvPr>
          <p:cNvSpPr txBox="1"/>
          <p:nvPr/>
        </p:nvSpPr>
        <p:spPr>
          <a:xfrm>
            <a:off x="3048886" y="324433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effectLst/>
                <a:latin typeface="Helvetica Neue" panose="02000503000000020004" pitchFamily="2" charset="0"/>
              </a:rPr>
              <a:t>LLM Charakter: </a:t>
            </a:r>
            <a:r>
              <a:rPr lang="de-DE" dirty="0" err="1">
                <a:effectLst/>
                <a:latin typeface="Helvetica Neue" panose="02000503000000020004" pitchFamily="2" charset="0"/>
              </a:rPr>
              <a:t>Karpathy</a:t>
            </a:r>
            <a:r>
              <a:rPr lang="de-DE" dirty="0">
                <a:effectLst/>
                <a:latin typeface="Helvetica Neue" panose="02000503000000020004" pitchFamily="2" charset="0"/>
              </a:rPr>
              <a:t> </a:t>
            </a:r>
            <a:r>
              <a:rPr lang="de-DE" dirty="0" err="1">
                <a:effectLst/>
                <a:latin typeface="Helvetica Neue" panose="02000503000000020004" pitchFamily="2" charset="0"/>
              </a:rPr>
              <a:t>slide</a:t>
            </a:r>
            <a:endParaRPr lang="de-DE" dirty="0">
              <a:effectLst/>
              <a:latin typeface="Helvetica Neue" panose="02000503000000020004" pitchFamily="2" charset="0"/>
            </a:endParaRPr>
          </a:p>
        </p:txBody>
      </p:sp>
      <p:pic>
        <p:nvPicPr>
          <p:cNvPr id="5" name="Grafik 4" descr="Ein Bild, das Text, Screenshot, Schrift, Design enthält.&#10;&#10;KI-generierte Inhalte können fehlerhaft sein.">
            <a:extLst>
              <a:ext uri="{FF2B5EF4-FFF2-40B4-BE49-F238E27FC236}">
                <a16:creationId xmlns:a16="http://schemas.microsoft.com/office/drawing/2014/main" id="{4CFB2710-84EB-2044-0BA8-C9D929F78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835" y="684396"/>
            <a:ext cx="9036329" cy="585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34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536F5-A592-7281-C309-4B9B7C88F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1918C30B-C952-9807-D100-887CC3D769DD}"/>
              </a:ext>
            </a:extLst>
          </p:cNvPr>
          <p:cNvSpPr txBox="1"/>
          <p:nvPr/>
        </p:nvSpPr>
        <p:spPr>
          <a:xfrm>
            <a:off x="3048886" y="324433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effectLst/>
                <a:latin typeface="Helvetica Neue" panose="02000503000000020004" pitchFamily="2" charset="0"/>
              </a:rPr>
              <a:t>LLM Charakter: </a:t>
            </a:r>
            <a:r>
              <a:rPr lang="de-DE" dirty="0" err="1">
                <a:effectLst/>
                <a:latin typeface="Helvetica Neue" panose="02000503000000020004" pitchFamily="2" charset="0"/>
              </a:rPr>
              <a:t>Karpathy</a:t>
            </a:r>
            <a:r>
              <a:rPr lang="de-DE" dirty="0">
                <a:effectLst/>
                <a:latin typeface="Helvetica Neue" panose="02000503000000020004" pitchFamily="2" charset="0"/>
              </a:rPr>
              <a:t> </a:t>
            </a:r>
            <a:r>
              <a:rPr lang="de-DE" dirty="0" err="1">
                <a:effectLst/>
                <a:latin typeface="Helvetica Neue" panose="02000503000000020004" pitchFamily="2" charset="0"/>
              </a:rPr>
              <a:t>slide</a:t>
            </a:r>
            <a:endParaRPr lang="de-DE" dirty="0">
              <a:effectLst/>
              <a:latin typeface="Helvetica Neue" panose="02000503000000020004" pitchFamily="2" charset="0"/>
            </a:endParaRPr>
          </a:p>
        </p:txBody>
      </p:sp>
      <p:pic>
        <p:nvPicPr>
          <p:cNvPr id="5" name="Grafik 4" descr="Ein Bild, das Text, Screenshot, Schrift, Design enthält.&#10;&#10;KI-generierte Inhalte können fehlerhaft sein.">
            <a:extLst>
              <a:ext uri="{FF2B5EF4-FFF2-40B4-BE49-F238E27FC236}">
                <a16:creationId xmlns:a16="http://schemas.microsoft.com/office/drawing/2014/main" id="{E907BF5A-A7DD-71E0-E06A-1878F7808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34018" y="210783"/>
            <a:ext cx="10862474" cy="7042488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AA153DD3-07AB-A2E8-9246-EF60FDAC2F2C}"/>
              </a:ext>
            </a:extLst>
          </p:cNvPr>
          <p:cNvSpPr txBox="1"/>
          <p:nvPr/>
        </p:nvSpPr>
        <p:spPr>
          <a:xfrm>
            <a:off x="2607577" y="486873"/>
            <a:ext cx="32720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… auch Gedächtnis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4A21FE2F-E92E-6EBB-2682-CA1B584E2836}"/>
              </a:ext>
            </a:extLst>
          </p:cNvPr>
          <p:cNvCxnSpPr>
            <a:cxnSpLocks/>
          </p:cNvCxnSpPr>
          <p:nvPr/>
        </p:nvCxnSpPr>
        <p:spPr>
          <a:xfrm flipH="1">
            <a:off x="4295553" y="903767"/>
            <a:ext cx="258509" cy="17224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Grafik 1">
            <a:extLst>
              <a:ext uri="{FF2B5EF4-FFF2-40B4-BE49-F238E27FC236}">
                <a16:creationId xmlns:a16="http://schemas.microsoft.com/office/drawing/2014/main" id="{7B20A4B2-7A35-3581-2138-24D1E42EE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9" y="3429000"/>
            <a:ext cx="1813856" cy="2723989"/>
          </a:xfrm>
          <a:prstGeom prst="rect">
            <a:avLst/>
          </a:prstGeom>
          <a:effectLst>
            <a:softEdge rad="12700"/>
          </a:effectLst>
        </p:spPr>
      </p:pic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824679D2-AB9C-4E64-C11A-F908598E1D22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7963786" y="4688958"/>
            <a:ext cx="1957463" cy="1020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B5F048D5-0078-AE95-E5D1-CDAD64AE9DE3}"/>
              </a:ext>
            </a:extLst>
          </p:cNvPr>
          <p:cNvSpPr txBox="1"/>
          <p:nvPr/>
        </p:nvSpPr>
        <p:spPr>
          <a:xfrm>
            <a:off x="8695918" y="2549963"/>
            <a:ext cx="34960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noch keine lernenden Instanzen/Individuen</a:t>
            </a:r>
          </a:p>
        </p:txBody>
      </p:sp>
    </p:spTree>
    <p:extLst>
      <p:ext uri="{BB962C8B-B14F-4D97-AF65-F5344CB8AC3E}">
        <p14:creationId xmlns:p14="http://schemas.microsoft.com/office/powerpoint/2010/main" val="2995191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6F2DF-A3E1-4927-8BCC-7EE2CD33C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Text, Screenshot, Schrift, Design enthält.&#10;&#10;KI-generierte Inhalte können fehlerhaft sein.">
            <a:extLst>
              <a:ext uri="{FF2B5EF4-FFF2-40B4-BE49-F238E27FC236}">
                <a16:creationId xmlns:a16="http://schemas.microsoft.com/office/drawing/2014/main" id="{0FF497E2-DF9E-C0CD-3C97-AB3CD76DA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34018" y="210783"/>
            <a:ext cx="10862474" cy="704248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4CE8008-00CF-C67A-C018-FE6478B70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4618" y="3003694"/>
            <a:ext cx="1916692" cy="1278252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57948F79-93C7-91CF-DFD2-17413E3A0F09}"/>
              </a:ext>
            </a:extLst>
          </p:cNvPr>
          <p:cNvSpPr txBox="1"/>
          <p:nvPr/>
        </p:nvSpPr>
        <p:spPr>
          <a:xfrm>
            <a:off x="9460714" y="4277838"/>
            <a:ext cx="2624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Halluzinationen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77D4E74-EB52-733B-3050-8F7477B06DF6}"/>
              </a:ext>
            </a:extLst>
          </p:cNvPr>
          <p:cNvSpPr txBox="1"/>
          <p:nvPr/>
        </p:nvSpPr>
        <p:spPr>
          <a:xfrm>
            <a:off x="2607577" y="486873"/>
            <a:ext cx="4625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… und (simulierte) Kreativität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DC2888BE-F77F-6EEB-6B42-173B698B262F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7942521" y="2913321"/>
            <a:ext cx="1872097" cy="7294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5AD72177-B618-FE71-6891-5B4542F9E313}"/>
              </a:ext>
            </a:extLst>
          </p:cNvPr>
          <p:cNvSpPr txBox="1"/>
          <p:nvPr/>
        </p:nvSpPr>
        <p:spPr>
          <a:xfrm>
            <a:off x="8426366" y="1010093"/>
            <a:ext cx="330494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800" dirty="0"/>
              <a:t>statistische Modelle</a:t>
            </a:r>
          </a:p>
        </p:txBody>
      </p:sp>
    </p:spTree>
    <p:extLst>
      <p:ext uri="{BB962C8B-B14F-4D97-AF65-F5344CB8AC3E}">
        <p14:creationId xmlns:p14="http://schemas.microsoft.com/office/powerpoint/2010/main" val="3295927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9D57FE-6260-67BD-3831-FCFE102AD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Logik + Planung</a:t>
            </a:r>
          </a:p>
        </p:txBody>
      </p:sp>
      <p:pic>
        <p:nvPicPr>
          <p:cNvPr id="5" name="Picture 10" descr="Ex Machina [Blu-ray]: Amazon.de: Gleeson, Domhnall, Isaac, Oscar, Vikander,  Alicia, Johnson, Corey, Garland, Alex, Gleeson, Domhnall, Isaac, Oscar: DVD  &amp; Blu-ray">
            <a:extLst>
              <a:ext uri="{FF2B5EF4-FFF2-40B4-BE49-F238E27FC236}">
                <a16:creationId xmlns:a16="http://schemas.microsoft.com/office/drawing/2014/main" id="{6FF4E818-C593-9B85-C0F4-DB2F11044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1202" y="2693352"/>
            <a:ext cx="3722598" cy="278835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The Philosophy of Minority Report | The Human Front">
            <a:extLst>
              <a:ext uri="{FF2B5EF4-FFF2-40B4-BE49-F238E27FC236}">
                <a16:creationId xmlns:a16="http://schemas.microsoft.com/office/drawing/2014/main" id="{2E00B43D-60AB-B901-0BB6-E115422EB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58" y="2416904"/>
            <a:ext cx="5955546" cy="3350987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1478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A45E3F-88FF-3881-10BD-D8F78F11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Reale KI: Reinforcement Learning</a:t>
            </a:r>
          </a:p>
        </p:txBody>
      </p:sp>
      <p:pic>
        <p:nvPicPr>
          <p:cNvPr id="8" name="Picture 4" descr="Chart&#10;&#10;Description automatically generated">
            <a:extLst>
              <a:ext uri="{FF2B5EF4-FFF2-40B4-BE49-F238E27FC236}">
                <a16:creationId xmlns:a16="http://schemas.microsoft.com/office/drawing/2014/main" id="{1ADAB107-B8EC-B22D-AC70-E06E82BE2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644" y="2222203"/>
            <a:ext cx="4284137" cy="2776946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3" name="Grafik 12" descr="Ein Bild, das Text, Cartoon, Clipart, Animierter Cartoon enthält.&#10;&#10;KI-generierte Inhalte können fehlerhaft sein.">
            <a:extLst>
              <a:ext uri="{FF2B5EF4-FFF2-40B4-BE49-F238E27FC236}">
                <a16:creationId xmlns:a16="http://schemas.microsoft.com/office/drawing/2014/main" id="{AF4FDAA0-8A03-3EFB-9CA9-094134F50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3221" y="2222203"/>
            <a:ext cx="4124619" cy="2894042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5FC18392-B5D8-248F-65AF-2181398D27A7}"/>
              </a:ext>
            </a:extLst>
          </p:cNvPr>
          <p:cNvSpPr txBox="1"/>
          <p:nvPr/>
        </p:nvSpPr>
        <p:spPr>
          <a:xfrm>
            <a:off x="87464" y="6073060"/>
            <a:ext cx="12017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Außerdem: LLMs können Werkzeuge benutzen (Browser, Taschenrechner, …).</a:t>
            </a:r>
          </a:p>
        </p:txBody>
      </p:sp>
    </p:spTree>
    <p:extLst>
      <p:ext uri="{BB962C8B-B14F-4D97-AF65-F5344CB8AC3E}">
        <p14:creationId xmlns:p14="http://schemas.microsoft.com/office/powerpoint/2010/main" val="3241233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I, Robot – [FILMGRAB]">
            <a:extLst>
              <a:ext uri="{FF2B5EF4-FFF2-40B4-BE49-F238E27FC236}">
                <a16:creationId xmlns:a16="http://schemas.microsoft.com/office/drawing/2014/main" id="{941880E6-5C8C-1F2F-06A5-37A324D4B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0078" y="763588"/>
            <a:ext cx="4381500" cy="18542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ow Tesla Optimus has Evolved in 5 Years - Aparobot Articles">
            <a:extLst>
              <a:ext uri="{FF2B5EF4-FFF2-40B4-BE49-F238E27FC236}">
                <a16:creationId xmlns:a16="http://schemas.microsoft.com/office/drawing/2014/main" id="{924A58BF-AAEE-9879-754A-84C4FAA50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8540" y="3063875"/>
            <a:ext cx="2040731" cy="34290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F142ECF-AC13-FB88-BE97-BDB012FAC289}"/>
              </a:ext>
            </a:extLst>
          </p:cNvPr>
          <p:cNvSpPr txBox="1"/>
          <p:nvPr/>
        </p:nvSpPr>
        <p:spPr>
          <a:xfrm>
            <a:off x="290410" y="2617788"/>
            <a:ext cx="705668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Schwierigkeit:</a:t>
            </a:r>
          </a:p>
          <a:p>
            <a:r>
              <a:rPr lang="de-DE" sz="2800" dirty="0"/>
              <a:t>fehlendes tieferes (kausales) Verständnis</a:t>
            </a:r>
          </a:p>
          <a:p>
            <a:pPr marL="457200" indent="-457200">
              <a:buFont typeface="Wingdings" pitchFamily="2" charset="2"/>
              <a:buChar char="à"/>
            </a:pPr>
            <a:endParaRPr lang="de-DE" sz="2800" dirty="0"/>
          </a:p>
          <a:p>
            <a:r>
              <a:rPr lang="de-DE" sz="2800" dirty="0">
                <a:sym typeface="Wingdings" pitchFamily="2" charset="2"/>
              </a:rPr>
              <a:t> m</a:t>
            </a:r>
            <a:r>
              <a:rPr lang="de-DE" sz="2800" dirty="0"/>
              <a:t>angelnde Anpassungsfähigkeit</a:t>
            </a:r>
          </a:p>
          <a:p>
            <a:endParaRPr lang="de-DE" sz="2800" dirty="0"/>
          </a:p>
          <a:p>
            <a:r>
              <a:rPr lang="de-DE" sz="2800" dirty="0"/>
              <a:t>z.B. Feinmotorik  bei humanoiden Robotern</a:t>
            </a:r>
          </a:p>
        </p:txBody>
      </p:sp>
    </p:spTree>
    <p:extLst>
      <p:ext uri="{BB962C8B-B14F-4D97-AF65-F5344CB8AC3E}">
        <p14:creationId xmlns:p14="http://schemas.microsoft.com/office/powerpoint/2010/main" val="1212189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DCA434-71D0-CDBF-DF5C-671A3E32E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Emotionen + Bewusstsein</a:t>
            </a:r>
          </a:p>
        </p:txBody>
      </p:sp>
      <p:pic>
        <p:nvPicPr>
          <p:cNvPr id="7172" name="Picture 4" descr="Film - A.I.: Artificial Intelligence - Into Film">
            <a:extLst>
              <a:ext uri="{FF2B5EF4-FFF2-40B4-BE49-F238E27FC236}">
                <a16:creationId xmlns:a16="http://schemas.microsoft.com/office/drawing/2014/main" id="{3BB26DF4-60D7-8748-4199-C0B026314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74476"/>
            <a:ext cx="4747632" cy="2672283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4AC71CD-8926-3516-09D3-9888FE5B4F83}"/>
              </a:ext>
            </a:extLst>
          </p:cNvPr>
          <p:cNvSpPr txBox="1"/>
          <p:nvPr/>
        </p:nvSpPr>
        <p:spPr>
          <a:xfrm>
            <a:off x="6606170" y="3449007"/>
            <a:ext cx="41599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dirty="0"/>
              <a:t>Bisher keinerlei Hinweise!</a:t>
            </a:r>
          </a:p>
        </p:txBody>
      </p:sp>
    </p:spTree>
    <p:extLst>
      <p:ext uri="{BB962C8B-B14F-4D97-AF65-F5344CB8AC3E}">
        <p14:creationId xmlns:p14="http://schemas.microsoft.com/office/powerpoint/2010/main" val="2409284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784BA484-51C6-9F95-1A83-5A0F88F6A6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715320"/>
              </p:ext>
            </p:extLst>
          </p:nvPr>
        </p:nvGraphicFramePr>
        <p:xfrm>
          <a:off x="227714" y="1379220"/>
          <a:ext cx="11736571" cy="409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3383">
                  <a:extLst>
                    <a:ext uri="{9D8B030D-6E8A-4147-A177-3AD203B41FA5}">
                      <a16:colId xmlns:a16="http://schemas.microsoft.com/office/drawing/2014/main" val="564401988"/>
                    </a:ext>
                  </a:extLst>
                </a:gridCol>
                <a:gridCol w="3355900">
                  <a:extLst>
                    <a:ext uri="{9D8B030D-6E8A-4147-A177-3AD203B41FA5}">
                      <a16:colId xmlns:a16="http://schemas.microsoft.com/office/drawing/2014/main" val="1930667069"/>
                    </a:ext>
                  </a:extLst>
                </a:gridCol>
                <a:gridCol w="5197288">
                  <a:extLst>
                    <a:ext uri="{9D8B030D-6E8A-4147-A177-3AD203B41FA5}">
                      <a16:colId xmlns:a16="http://schemas.microsoft.com/office/drawing/2014/main" val="456048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3500" dirty="0">
                          <a:solidFill>
                            <a:schemeClr val="tx1"/>
                          </a:solidFill>
                          <a:effectLst/>
                          <a:latin typeface=".Apple Color Emoji UI"/>
                        </a:rPr>
                        <a:t>✅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3500" dirty="0">
                        <a:solidFill>
                          <a:schemeClr val="tx1"/>
                        </a:solidFill>
                        <a:effectLst/>
                        <a:latin typeface=".Apple Color Emoji UI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35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 </a:t>
                      </a:r>
                      <a:r>
                        <a:rPr lang="de-DE" sz="35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itchFamily="2" charset="2"/>
                        </a:rPr>
                        <a:t> </a:t>
                      </a:r>
                      <a:r>
                        <a:rPr lang="de-DE" sz="35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35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92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3500" dirty="0">
                          <a:solidFill>
                            <a:schemeClr val="tx1"/>
                          </a:solidFill>
                        </a:rPr>
                        <a:t>Wahrnehmung</a:t>
                      </a:r>
                    </a:p>
                    <a:p>
                      <a:pPr algn="ctr"/>
                      <a:endParaRPr lang="de-DE" sz="3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500" dirty="0">
                          <a:solidFill>
                            <a:schemeClr val="tx1"/>
                          </a:solidFill>
                        </a:rPr>
                        <a:t>Gedächtnis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500" dirty="0">
                          <a:solidFill>
                            <a:schemeClr val="tx1"/>
                          </a:solidFill>
                        </a:rPr>
                        <a:t>Emotionen + Bewusstsein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77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3500" dirty="0">
                          <a:solidFill>
                            <a:schemeClr val="tx1"/>
                          </a:solidFill>
                        </a:rPr>
                        <a:t>Sprache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500" dirty="0">
                          <a:solidFill>
                            <a:schemeClr val="tx1"/>
                          </a:solidFill>
                        </a:rPr>
                        <a:t>Logik + Planung</a:t>
                      </a:r>
                    </a:p>
                    <a:p>
                      <a:pPr algn="ctr"/>
                      <a:endParaRPr lang="de-DE" sz="3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3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8740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de-DE" sz="35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500" dirty="0">
                          <a:solidFill>
                            <a:schemeClr val="tx1"/>
                          </a:solidFill>
                        </a:rPr>
                        <a:t>Kreativität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3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3862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4990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D5B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1" descr="Ein Bild, das Clipart, Cartoon, Animierter Cartoon, Menschliches Gesicht enthält.&#10;&#10;KI-generierte Inhalte können fehlerhaft sein.">
            <a:extLst>
              <a:ext uri="{FF2B5EF4-FFF2-40B4-BE49-F238E27FC236}">
                <a16:creationId xmlns:a16="http://schemas.microsoft.com/office/drawing/2014/main" id="{82459DA9-99E8-AE34-511B-4E92DD2249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52" b="3"/>
          <a:stretch>
            <a:fillRect/>
          </a:stretch>
        </p:blipFill>
        <p:spPr>
          <a:xfrm>
            <a:off x="3302019" y="643467"/>
            <a:ext cx="5587961" cy="5571066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296E42DF-0523-2E28-85DA-AB5EE3F0D499}"/>
              </a:ext>
            </a:extLst>
          </p:cNvPr>
          <p:cNvSpPr txBox="1"/>
          <p:nvPr/>
        </p:nvSpPr>
        <p:spPr>
          <a:xfrm>
            <a:off x="1031358" y="2094614"/>
            <a:ext cx="1594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Fürs Erste:</a:t>
            </a:r>
          </a:p>
        </p:txBody>
      </p:sp>
    </p:spTree>
    <p:extLst>
      <p:ext uri="{BB962C8B-B14F-4D97-AF65-F5344CB8AC3E}">
        <p14:creationId xmlns:p14="http://schemas.microsoft.com/office/powerpoint/2010/main" val="1127110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0" descr="Programmer female with solid fill">
            <a:extLst>
              <a:ext uri="{FF2B5EF4-FFF2-40B4-BE49-F238E27FC236}">
                <a16:creationId xmlns:a16="http://schemas.microsoft.com/office/drawing/2014/main" id="{5BD4DE0A-A902-5AFC-A26F-E4CDC0F12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2220246"/>
            <a:ext cx="914400" cy="914400"/>
          </a:xfrm>
          <a:prstGeom prst="rect">
            <a:avLst/>
          </a:prstGeom>
        </p:spPr>
      </p:pic>
      <p:pic>
        <p:nvPicPr>
          <p:cNvPr id="4" name="Graphic 21" descr="Programmer male with solid fill">
            <a:extLst>
              <a:ext uri="{FF2B5EF4-FFF2-40B4-BE49-F238E27FC236}">
                <a16:creationId xmlns:a16="http://schemas.microsoft.com/office/drawing/2014/main" id="{E73398CE-125C-8BBD-61C7-32934D2A23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42954" y="3916376"/>
            <a:ext cx="914400" cy="914400"/>
          </a:xfrm>
          <a:prstGeom prst="rect">
            <a:avLst/>
          </a:prstGeom>
        </p:spPr>
      </p:pic>
      <p:pic>
        <p:nvPicPr>
          <p:cNvPr id="5" name="Graphic 23" descr="Artificial Intelligence outline">
            <a:extLst>
              <a:ext uri="{FF2B5EF4-FFF2-40B4-BE49-F238E27FC236}">
                <a16:creationId xmlns:a16="http://schemas.microsoft.com/office/drawing/2014/main" id="{1E391CB1-C80E-3BC0-736D-12554A6698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73284" y="3916376"/>
            <a:ext cx="914400" cy="914400"/>
          </a:xfrm>
          <a:prstGeom prst="rect">
            <a:avLst/>
          </a:prstGeom>
        </p:spPr>
      </p:pic>
      <p:pic>
        <p:nvPicPr>
          <p:cNvPr id="6" name="Graphic 24" descr="Artificial Intelligence outline">
            <a:extLst>
              <a:ext uri="{FF2B5EF4-FFF2-40B4-BE49-F238E27FC236}">
                <a16:creationId xmlns:a16="http://schemas.microsoft.com/office/drawing/2014/main" id="{0CA9212A-4713-DA41-FC2A-3AA2086F87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68560" y="3916376"/>
            <a:ext cx="914400" cy="914400"/>
          </a:xfrm>
          <a:prstGeom prst="rect">
            <a:avLst/>
          </a:prstGeom>
        </p:spPr>
      </p:pic>
      <p:pic>
        <p:nvPicPr>
          <p:cNvPr id="7" name="Graphic 25" descr="Artificial Intelligence outline">
            <a:extLst>
              <a:ext uri="{FF2B5EF4-FFF2-40B4-BE49-F238E27FC236}">
                <a16:creationId xmlns:a16="http://schemas.microsoft.com/office/drawing/2014/main" id="{1E9F34FF-FACD-A245-AB1F-E2DB2158D5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01756" y="3916376"/>
            <a:ext cx="914400" cy="914400"/>
          </a:xfrm>
          <a:prstGeom prst="rect">
            <a:avLst/>
          </a:prstGeom>
        </p:spPr>
      </p:pic>
      <p:sp>
        <p:nvSpPr>
          <p:cNvPr id="8" name="TextBox 31">
            <a:extLst>
              <a:ext uri="{FF2B5EF4-FFF2-40B4-BE49-F238E27FC236}">
                <a16:creationId xmlns:a16="http://schemas.microsoft.com/office/drawing/2014/main" id="{466BDB3A-5D1E-1F82-01D0-20831F315222}"/>
              </a:ext>
            </a:extLst>
          </p:cNvPr>
          <p:cNvSpPr txBox="1"/>
          <p:nvPr/>
        </p:nvSpPr>
        <p:spPr>
          <a:xfrm>
            <a:off x="5603613" y="3144024"/>
            <a:ext cx="1062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rgbClr val="003366"/>
                </a:solidFill>
              </a:rPr>
              <a:t>Teamleiter</a:t>
            </a:r>
            <a:endParaRPr lang="en-GB" sz="1200" dirty="0">
              <a:solidFill>
                <a:srgbClr val="003366"/>
              </a:solidFill>
            </a:endParaRPr>
          </a:p>
        </p:txBody>
      </p:sp>
      <p:sp>
        <p:nvSpPr>
          <p:cNvPr id="9" name="TextBox 32">
            <a:extLst>
              <a:ext uri="{FF2B5EF4-FFF2-40B4-BE49-F238E27FC236}">
                <a16:creationId xmlns:a16="http://schemas.microsoft.com/office/drawing/2014/main" id="{0345F48A-75FA-A542-B8A3-4A44CCCDBB80}"/>
              </a:ext>
            </a:extLst>
          </p:cNvPr>
          <p:cNvSpPr txBox="1"/>
          <p:nvPr/>
        </p:nvSpPr>
        <p:spPr>
          <a:xfrm>
            <a:off x="3234834" y="4976747"/>
            <a:ext cx="12196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003366"/>
                </a:solidFill>
              </a:rPr>
              <a:t>Product Owner</a:t>
            </a:r>
          </a:p>
        </p:txBody>
      </p:sp>
      <p:sp>
        <p:nvSpPr>
          <p:cNvPr id="10" name="TextBox 33">
            <a:extLst>
              <a:ext uri="{FF2B5EF4-FFF2-40B4-BE49-F238E27FC236}">
                <a16:creationId xmlns:a16="http://schemas.microsoft.com/office/drawing/2014/main" id="{2064F37C-AD21-BA58-7DE5-6869C15C2885}"/>
              </a:ext>
            </a:extLst>
          </p:cNvPr>
          <p:cNvSpPr txBox="1"/>
          <p:nvPr/>
        </p:nvSpPr>
        <p:spPr>
          <a:xfrm>
            <a:off x="4560665" y="4957621"/>
            <a:ext cx="10429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003366"/>
                </a:solidFill>
              </a:rPr>
              <a:t>KI </a:t>
            </a:r>
            <a:r>
              <a:rPr lang="en-GB" sz="1200" dirty="0" err="1">
                <a:solidFill>
                  <a:srgbClr val="003366"/>
                </a:solidFill>
              </a:rPr>
              <a:t>Entwickler</a:t>
            </a:r>
            <a:endParaRPr lang="en-GB" sz="1200" dirty="0">
              <a:solidFill>
                <a:srgbClr val="003366"/>
              </a:solidFill>
            </a:endParaRPr>
          </a:p>
        </p:txBody>
      </p:sp>
      <p:sp>
        <p:nvSpPr>
          <p:cNvPr id="11" name="TextBox 34">
            <a:extLst>
              <a:ext uri="{FF2B5EF4-FFF2-40B4-BE49-F238E27FC236}">
                <a16:creationId xmlns:a16="http://schemas.microsoft.com/office/drawing/2014/main" id="{7FD74E3D-A4F2-5AD6-FECB-260041D0C624}"/>
              </a:ext>
            </a:extLst>
          </p:cNvPr>
          <p:cNvSpPr txBox="1"/>
          <p:nvPr/>
        </p:nvSpPr>
        <p:spPr>
          <a:xfrm>
            <a:off x="6724737" y="4975811"/>
            <a:ext cx="1042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003366"/>
                </a:solidFill>
              </a:rPr>
              <a:t>KI </a:t>
            </a:r>
            <a:r>
              <a:rPr lang="en-GB" sz="1200" dirty="0" err="1">
                <a:solidFill>
                  <a:srgbClr val="003366"/>
                </a:solidFill>
              </a:rPr>
              <a:t>Entwickler</a:t>
            </a:r>
            <a:endParaRPr lang="en-GB" sz="1200" dirty="0">
              <a:solidFill>
                <a:srgbClr val="003366"/>
              </a:solidFill>
            </a:endParaRPr>
          </a:p>
        </p:txBody>
      </p:sp>
      <p:sp>
        <p:nvSpPr>
          <p:cNvPr id="12" name="TextBox 35">
            <a:extLst>
              <a:ext uri="{FF2B5EF4-FFF2-40B4-BE49-F238E27FC236}">
                <a16:creationId xmlns:a16="http://schemas.microsoft.com/office/drawing/2014/main" id="{8257D076-54C9-6A25-B5B6-E6F419DD6E2F}"/>
              </a:ext>
            </a:extLst>
          </p:cNvPr>
          <p:cNvSpPr txBox="1"/>
          <p:nvPr/>
        </p:nvSpPr>
        <p:spPr>
          <a:xfrm>
            <a:off x="7868194" y="497581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003366"/>
                </a:solidFill>
              </a:rPr>
              <a:t>KI Tester</a:t>
            </a:r>
          </a:p>
        </p:txBody>
      </p:sp>
      <p:cxnSp>
        <p:nvCxnSpPr>
          <p:cNvPr id="13" name="Straight Arrow Connector 1024">
            <a:extLst>
              <a:ext uri="{FF2B5EF4-FFF2-40B4-BE49-F238E27FC236}">
                <a16:creationId xmlns:a16="http://schemas.microsoft.com/office/drawing/2014/main" id="{B84D8225-0B23-A9F4-2D4B-09D925BC8927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6134699" y="3421023"/>
            <a:ext cx="1885502" cy="535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026">
            <a:extLst>
              <a:ext uri="{FF2B5EF4-FFF2-40B4-BE49-F238E27FC236}">
                <a16:creationId xmlns:a16="http://schemas.microsoft.com/office/drawing/2014/main" id="{403E2D55-E7F7-59FF-65CF-51A034DB060D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3990204" y="3421023"/>
            <a:ext cx="2144495" cy="535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027">
            <a:extLst>
              <a:ext uri="{FF2B5EF4-FFF2-40B4-BE49-F238E27FC236}">
                <a16:creationId xmlns:a16="http://schemas.microsoft.com/office/drawing/2014/main" id="{E029E203-9C23-F0AB-EBE2-2C1203C97ECE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>
            <a:off x="6134699" y="3421023"/>
            <a:ext cx="3757" cy="475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028">
            <a:extLst>
              <a:ext uri="{FF2B5EF4-FFF2-40B4-BE49-F238E27FC236}">
                <a16:creationId xmlns:a16="http://schemas.microsoft.com/office/drawing/2014/main" id="{DD0274E3-2B3D-BE36-3BF1-17C564C43F6B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5192861" y="3421023"/>
            <a:ext cx="941838" cy="495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raphic 9" descr="Programmer female with solid fill">
            <a:extLst>
              <a:ext uri="{FF2B5EF4-FFF2-40B4-BE49-F238E27FC236}">
                <a16:creationId xmlns:a16="http://schemas.microsoft.com/office/drawing/2014/main" id="{99C95F37-EFCF-1B82-2E7D-61CC9D493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81256" y="3896233"/>
            <a:ext cx="914400" cy="914400"/>
          </a:xfrm>
          <a:prstGeom prst="rect">
            <a:avLst/>
          </a:prstGeom>
        </p:spPr>
      </p:pic>
      <p:sp>
        <p:nvSpPr>
          <p:cNvPr id="18" name="TextBox 27">
            <a:extLst>
              <a:ext uri="{FF2B5EF4-FFF2-40B4-BE49-F238E27FC236}">
                <a16:creationId xmlns:a16="http://schemas.microsoft.com/office/drawing/2014/main" id="{636E5FA9-808E-2BA9-334B-487E8732DFE6}"/>
              </a:ext>
            </a:extLst>
          </p:cNvPr>
          <p:cNvSpPr txBox="1"/>
          <p:nvPr/>
        </p:nvSpPr>
        <p:spPr>
          <a:xfrm>
            <a:off x="5709826" y="4971076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rgbClr val="003366"/>
                </a:solidFill>
              </a:rPr>
              <a:t>Entwickler</a:t>
            </a:r>
            <a:endParaRPr lang="en-GB" sz="1200" dirty="0">
              <a:solidFill>
                <a:srgbClr val="003366"/>
              </a:solidFill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77ADC984-42CF-7ECE-33C5-475EB2E0C61F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6134699" y="3421023"/>
            <a:ext cx="814006" cy="535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el 19">
            <a:extLst>
              <a:ext uri="{FF2B5EF4-FFF2-40B4-BE49-F238E27FC236}">
                <a16:creationId xmlns:a16="http://schemas.microsoft.com/office/drawing/2014/main" id="{C1B038EE-493D-B18F-505D-43683105D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Autonome KI Agenten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F389E91-F021-83B5-A44C-3C1AC9D566A7}"/>
              </a:ext>
            </a:extLst>
          </p:cNvPr>
          <p:cNvSpPr txBox="1"/>
          <p:nvPr/>
        </p:nvSpPr>
        <p:spPr>
          <a:xfrm>
            <a:off x="1031358" y="2094614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Aber auch:</a:t>
            </a:r>
          </a:p>
        </p:txBody>
      </p:sp>
    </p:spTree>
    <p:extLst>
      <p:ext uri="{BB962C8B-B14F-4D97-AF65-F5344CB8AC3E}">
        <p14:creationId xmlns:p14="http://schemas.microsoft.com/office/powerpoint/2010/main" val="2631934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53FB704-6FF0-A42E-A997-8E3519C30EED}"/>
              </a:ext>
            </a:extLst>
          </p:cNvPr>
          <p:cNvSpPr txBox="1"/>
          <p:nvPr/>
        </p:nvSpPr>
        <p:spPr>
          <a:xfrm>
            <a:off x="2836614" y="2921168"/>
            <a:ext cx="65187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dirty="0"/>
              <a:t>Was ist Intelligenz?</a:t>
            </a:r>
          </a:p>
        </p:txBody>
      </p:sp>
    </p:spTree>
    <p:extLst>
      <p:ext uri="{BB962C8B-B14F-4D97-AF65-F5344CB8AC3E}">
        <p14:creationId xmlns:p14="http://schemas.microsoft.com/office/powerpoint/2010/main" val="2746981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EC52DEF8-3E62-3FA2-EED0-BB36DAC253DC}"/>
              </a:ext>
            </a:extLst>
          </p:cNvPr>
          <p:cNvSpPr txBox="1"/>
          <p:nvPr/>
        </p:nvSpPr>
        <p:spPr>
          <a:xfrm>
            <a:off x="4588921" y="2998113"/>
            <a:ext cx="301415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000" dirty="0"/>
              <a:t>Intelligenz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72E874-E2FB-0AB2-F2CE-B00BED337A2B}"/>
              </a:ext>
            </a:extLst>
          </p:cNvPr>
          <p:cNvSpPr/>
          <p:nvPr/>
        </p:nvSpPr>
        <p:spPr>
          <a:xfrm>
            <a:off x="1633886" y="1111069"/>
            <a:ext cx="4373496" cy="124542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500" dirty="0"/>
              <a:t>Wahrnehmung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8D0B1E7-0B09-29D6-C831-34F7BAC47427}"/>
              </a:ext>
            </a:extLst>
          </p:cNvPr>
          <p:cNvSpPr/>
          <p:nvPr/>
        </p:nvSpPr>
        <p:spPr>
          <a:xfrm>
            <a:off x="6184620" y="1111068"/>
            <a:ext cx="4373496" cy="124542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500" dirty="0"/>
              <a:t>Sprache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28286F-26D5-1DC6-21BA-27AB1DE01B3A}"/>
              </a:ext>
            </a:extLst>
          </p:cNvPr>
          <p:cNvSpPr/>
          <p:nvPr/>
        </p:nvSpPr>
        <p:spPr>
          <a:xfrm>
            <a:off x="79887" y="2820122"/>
            <a:ext cx="4373496" cy="124542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500" dirty="0"/>
              <a:t>Gedächtnis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B5A4917-37A6-6741-27CD-98DA8279424B}"/>
              </a:ext>
            </a:extLst>
          </p:cNvPr>
          <p:cNvSpPr/>
          <p:nvPr/>
        </p:nvSpPr>
        <p:spPr>
          <a:xfrm>
            <a:off x="6184620" y="4707166"/>
            <a:ext cx="4373496" cy="124542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500" dirty="0"/>
              <a:t>Emotionen + Bewusstsein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1D132A5-B739-CE3C-F19E-97BBD0432183}"/>
              </a:ext>
            </a:extLst>
          </p:cNvPr>
          <p:cNvSpPr/>
          <p:nvPr/>
        </p:nvSpPr>
        <p:spPr>
          <a:xfrm>
            <a:off x="7738617" y="2804139"/>
            <a:ext cx="4373494" cy="124542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500" dirty="0"/>
              <a:t>Logik + Planung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AB35E17-10B1-56C4-2B0D-04645BC97CB8}"/>
              </a:ext>
            </a:extLst>
          </p:cNvPr>
          <p:cNvSpPr/>
          <p:nvPr/>
        </p:nvSpPr>
        <p:spPr>
          <a:xfrm>
            <a:off x="1633886" y="4707166"/>
            <a:ext cx="4373496" cy="124542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500" dirty="0"/>
              <a:t>Kreativität</a:t>
            </a:r>
          </a:p>
        </p:txBody>
      </p:sp>
    </p:spTree>
    <p:extLst>
      <p:ext uri="{BB962C8B-B14F-4D97-AF65-F5344CB8AC3E}">
        <p14:creationId xmlns:p14="http://schemas.microsoft.com/office/powerpoint/2010/main" val="1621300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BFA122-F19E-D097-030E-93A2B1590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1C04C85-2ADF-89BA-0BE4-872666028452}"/>
              </a:ext>
            </a:extLst>
          </p:cNvPr>
          <p:cNvSpPr txBox="1"/>
          <p:nvPr/>
        </p:nvSpPr>
        <p:spPr>
          <a:xfrm>
            <a:off x="1242237" y="2613392"/>
            <a:ext cx="970752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000" dirty="0"/>
              <a:t>Wie weit ist KI bei den verschiedenen Aspekten?</a:t>
            </a:r>
          </a:p>
        </p:txBody>
      </p:sp>
    </p:spTree>
    <p:extLst>
      <p:ext uri="{BB962C8B-B14F-4D97-AF65-F5344CB8AC3E}">
        <p14:creationId xmlns:p14="http://schemas.microsoft.com/office/powerpoint/2010/main" val="3038572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8F4BB6-3C4C-636D-4D7E-67E163801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Wahrnehmung</a:t>
            </a:r>
            <a:endParaRPr lang="de-DE" dirty="0"/>
          </a:p>
        </p:txBody>
      </p:sp>
      <p:pic>
        <p:nvPicPr>
          <p:cNvPr id="2050" name="Picture 2" descr="47.400+ Grafiken, lizenzfreie Vektorgrafiken und Clipart zu Sinne - iStock  | Riechen, Fühlen, Schmecken">
            <a:extLst>
              <a:ext uri="{FF2B5EF4-FFF2-40B4-BE49-F238E27FC236}">
                <a16:creationId xmlns:a16="http://schemas.microsoft.com/office/drawing/2014/main" id="{F9D32314-CC03-6DB1-63C9-04567339EF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195" y="208756"/>
            <a:ext cx="49403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uilding the Terminator Vision HUD in HoloLens - Windows Developer Blog">
            <a:extLst>
              <a:ext uri="{FF2B5EF4-FFF2-40B4-BE49-F238E27FC236}">
                <a16:creationId xmlns:a16="http://schemas.microsoft.com/office/drawing/2014/main" id="{FFCAB334-2EE3-8CA3-996D-3084123D5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194" y="2553386"/>
            <a:ext cx="4446443" cy="215150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he Terminator One Sided Vintage Original Movie Poster 1984 Rare 35”X 23”  OSP | eBay.de">
            <a:extLst>
              <a:ext uri="{FF2B5EF4-FFF2-40B4-BE49-F238E27FC236}">
                <a16:creationId xmlns:a16="http://schemas.microsoft.com/office/drawing/2014/main" id="{24655649-1770-336F-078A-57520AE5C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715" y="2200997"/>
            <a:ext cx="2072158" cy="291207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12AA050-A6A0-5CC8-2CC0-480DAF2D4211}"/>
              </a:ext>
            </a:extLst>
          </p:cNvPr>
          <p:cNvSpPr txBox="1"/>
          <p:nvPr/>
        </p:nvSpPr>
        <p:spPr>
          <a:xfrm>
            <a:off x="2882713" y="5861933"/>
            <a:ext cx="520296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500" dirty="0"/>
              <a:t>Informationen verarbeiten</a:t>
            </a:r>
          </a:p>
        </p:txBody>
      </p:sp>
    </p:spTree>
    <p:extLst>
      <p:ext uri="{BB962C8B-B14F-4D97-AF65-F5344CB8AC3E}">
        <p14:creationId xmlns:p14="http://schemas.microsoft.com/office/powerpoint/2010/main" val="3364938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8">
            <a:extLst>
              <a:ext uri="{FF2B5EF4-FFF2-40B4-BE49-F238E27FC236}">
                <a16:creationId xmlns:a16="http://schemas.microsoft.com/office/drawing/2014/main" id="{478CEC34-E220-1A8E-B831-86196192796D}"/>
              </a:ext>
            </a:extLst>
          </p:cNvPr>
          <p:cNvGrpSpPr>
            <a:grpSpLocks noChangeAspect="1"/>
          </p:cNvGrpSpPr>
          <p:nvPr/>
        </p:nvGrpSpPr>
        <p:grpSpPr>
          <a:xfrm>
            <a:off x="290623" y="2185162"/>
            <a:ext cx="6619551" cy="3728147"/>
            <a:chOff x="1202267" y="714374"/>
            <a:chExt cx="9795933" cy="5517093"/>
          </a:xfrm>
        </p:grpSpPr>
        <p:pic>
          <p:nvPicPr>
            <p:cNvPr id="6" name="Picture 6" descr="A person sitting on a motorcycle&#10;&#10;AI-generated content may be incorrect.">
              <a:extLst>
                <a:ext uri="{FF2B5EF4-FFF2-40B4-BE49-F238E27FC236}">
                  <a16:creationId xmlns:a16="http://schemas.microsoft.com/office/drawing/2014/main" id="{A9BAA80B-C5B0-1BE2-8E81-6BB5ADB7F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9999" y="714374"/>
              <a:ext cx="9652001" cy="5429251"/>
            </a:xfrm>
            <a:prstGeom prst="rect">
              <a:avLst/>
            </a:prstGeom>
          </p:spPr>
        </p:pic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F97B8CA7-B200-2AED-59C4-8A259839011D}"/>
                </a:ext>
              </a:extLst>
            </p:cNvPr>
            <p:cNvSpPr/>
            <p:nvPr/>
          </p:nvSpPr>
          <p:spPr>
            <a:xfrm>
              <a:off x="1202267" y="5461000"/>
              <a:ext cx="9795933" cy="7704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DD95751-6CCF-8E39-AD9C-4CAB425CC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Reale KI: Computer Vision</a:t>
            </a:r>
          </a:p>
        </p:txBody>
      </p:sp>
      <p:pic>
        <p:nvPicPr>
          <p:cNvPr id="9" name="Grafik 8" descr="Ein Bild, das Sport, Basketball, Poster, Riff enthält.&#10;&#10;KI-generierte Inhalte können fehlerhaft sein.">
            <a:extLst>
              <a:ext uri="{FF2B5EF4-FFF2-40B4-BE49-F238E27FC236}">
                <a16:creationId xmlns:a16="http://schemas.microsoft.com/office/drawing/2014/main" id="{B9519FC0-344A-55E0-9533-A8111E282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099" y="365125"/>
            <a:ext cx="4646489" cy="554818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79F370B-D518-A32A-19CE-9CD169E3A3CD}"/>
              </a:ext>
            </a:extLst>
          </p:cNvPr>
          <p:cNvSpPr txBox="1"/>
          <p:nvPr/>
        </p:nvSpPr>
        <p:spPr>
          <a:xfrm>
            <a:off x="8590076" y="6231265"/>
            <a:ext cx="2462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… auch Videos</a:t>
            </a:r>
          </a:p>
        </p:txBody>
      </p:sp>
    </p:spTree>
    <p:extLst>
      <p:ext uri="{BB962C8B-B14F-4D97-AF65-F5344CB8AC3E}">
        <p14:creationId xmlns:p14="http://schemas.microsoft.com/office/powerpoint/2010/main" val="3647451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5300E55E-1FF1-C327-CBCB-FD33DFB3F134}"/>
              </a:ext>
            </a:extLst>
          </p:cNvPr>
          <p:cNvSpPr txBox="1"/>
          <p:nvPr/>
        </p:nvSpPr>
        <p:spPr>
          <a:xfrm>
            <a:off x="990740" y="2521059"/>
            <a:ext cx="406867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Schwierigkeit:</a:t>
            </a:r>
          </a:p>
          <a:p>
            <a:r>
              <a:rPr lang="de-DE" sz="2800" dirty="0"/>
              <a:t>Komplexität unserer Welt</a:t>
            </a:r>
          </a:p>
          <a:p>
            <a:endParaRPr lang="de-DE" sz="2800" dirty="0">
              <a:sym typeface="Wingdings" pitchFamily="2" charset="2"/>
            </a:endParaRPr>
          </a:p>
          <a:p>
            <a:r>
              <a:rPr lang="de-DE" sz="2800" dirty="0">
                <a:sym typeface="Wingdings" pitchFamily="2" charset="2"/>
              </a:rPr>
              <a:t>z.B. autonomes Fahren</a:t>
            </a:r>
            <a:endParaRPr lang="de-DE" sz="2800" dirty="0"/>
          </a:p>
        </p:txBody>
      </p:sp>
      <p:pic>
        <p:nvPicPr>
          <p:cNvPr id="5" name="Picture 2" descr="Why the driverless-car is being hobbled by science fiction">
            <a:extLst>
              <a:ext uri="{FF2B5EF4-FFF2-40B4-BE49-F238E27FC236}">
                <a16:creationId xmlns:a16="http://schemas.microsoft.com/office/drawing/2014/main" id="{82EF4332-B9D5-FB9B-F6DF-A1121FDA4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985" y="699634"/>
            <a:ext cx="4755711" cy="237785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undefined">
            <a:extLst>
              <a:ext uri="{FF2B5EF4-FFF2-40B4-BE49-F238E27FC236}">
                <a16:creationId xmlns:a16="http://schemas.microsoft.com/office/drawing/2014/main" id="{857B6E5F-BCF0-CED8-0E29-247D52B41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583" y="3429000"/>
            <a:ext cx="4006517" cy="300384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536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24BECD-8B4D-4704-A1BF-01272C15E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Sprache</a:t>
            </a:r>
          </a:p>
        </p:txBody>
      </p:sp>
      <p:pic>
        <p:nvPicPr>
          <p:cNvPr id="3" name="Picture 2" descr="HAL 9000 – Wikipedia">
            <a:extLst>
              <a:ext uri="{FF2B5EF4-FFF2-40B4-BE49-F238E27FC236}">
                <a16:creationId xmlns:a16="http://schemas.microsoft.com/office/drawing/2014/main" id="{BB0F2F3D-F02E-E949-8C22-0D516C602F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8667" y="127623"/>
            <a:ext cx="1427302" cy="4121622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Her - DAS KINO">
            <a:extLst>
              <a:ext uri="{FF2B5EF4-FFF2-40B4-BE49-F238E27FC236}">
                <a16:creationId xmlns:a16="http://schemas.microsoft.com/office/drawing/2014/main" id="{4F7888C0-CE42-733C-C624-7434CCACB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613" y="4406708"/>
            <a:ext cx="3982964" cy="224363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EFA1359-301C-FFB8-24FA-2FD9ADB904A8}"/>
              </a:ext>
            </a:extLst>
          </p:cNvPr>
          <p:cNvSpPr txBox="1"/>
          <p:nvPr/>
        </p:nvSpPr>
        <p:spPr>
          <a:xfrm>
            <a:off x="1208977" y="2826726"/>
            <a:ext cx="4668714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500" dirty="0"/>
              <a:t>Kommunikation</a:t>
            </a:r>
          </a:p>
          <a:p>
            <a:endParaRPr lang="de-DE" sz="3500" dirty="0"/>
          </a:p>
          <a:p>
            <a:r>
              <a:rPr lang="de-DE" sz="3500" dirty="0"/>
              <a:t>Wissensrepräsentation</a:t>
            </a:r>
          </a:p>
        </p:txBody>
      </p:sp>
    </p:spTree>
    <p:extLst>
      <p:ext uri="{BB962C8B-B14F-4D97-AF65-F5344CB8AC3E}">
        <p14:creationId xmlns:p14="http://schemas.microsoft.com/office/powerpoint/2010/main" val="3269095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733762-A2D9-EEDB-C7B3-897F1D089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Reale KI: LLMs</a:t>
            </a:r>
          </a:p>
        </p:txBody>
      </p:sp>
      <p:pic>
        <p:nvPicPr>
          <p:cNvPr id="7" name="Grafik 6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1FA8057E-CEF7-C982-6AC4-94EB1837D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216" y="2085873"/>
            <a:ext cx="9971568" cy="415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52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</Words>
  <Application>Microsoft Macintosh PowerPoint</Application>
  <PresentationFormat>Breitbild</PresentationFormat>
  <Paragraphs>59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.Apple Color Emoji UI</vt:lpstr>
      <vt:lpstr>Aptos</vt:lpstr>
      <vt:lpstr>Aptos Display</vt:lpstr>
      <vt:lpstr>Arial</vt:lpstr>
      <vt:lpstr>Helvetica Neue</vt:lpstr>
      <vt:lpstr>Wingdings</vt:lpstr>
      <vt:lpstr>Office</vt:lpstr>
      <vt:lpstr>KI-Realitätscheck</vt:lpstr>
      <vt:lpstr>PowerPoint-Präsentation</vt:lpstr>
      <vt:lpstr>PowerPoint-Präsentation</vt:lpstr>
      <vt:lpstr>PowerPoint-Präsentation</vt:lpstr>
      <vt:lpstr>Wahrnehmung</vt:lpstr>
      <vt:lpstr>Reale KI: Computer Vision</vt:lpstr>
      <vt:lpstr>PowerPoint-Präsentation</vt:lpstr>
      <vt:lpstr>Sprache</vt:lpstr>
      <vt:lpstr>Reale KI: LLMs</vt:lpstr>
      <vt:lpstr>PowerPoint-Präsentation</vt:lpstr>
      <vt:lpstr>PowerPoint-Präsentation</vt:lpstr>
      <vt:lpstr>PowerPoint-Präsentation</vt:lpstr>
      <vt:lpstr>Logik + Planung</vt:lpstr>
      <vt:lpstr>Reale KI: Reinforcement Learning</vt:lpstr>
      <vt:lpstr>PowerPoint-Präsentation</vt:lpstr>
      <vt:lpstr>Emotionen + Bewusstsein</vt:lpstr>
      <vt:lpstr>PowerPoint-Präsentation</vt:lpstr>
      <vt:lpstr>PowerPoint-Präsentation</vt:lpstr>
      <vt:lpstr>Autonome KI Agenten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Felix Wick</dc:creator>
  <cp:lastModifiedBy>Felix Wick</cp:lastModifiedBy>
  <cp:revision>30</cp:revision>
  <dcterms:created xsi:type="dcterms:W3CDTF">2025-11-03T19:53:03Z</dcterms:created>
  <dcterms:modified xsi:type="dcterms:W3CDTF">2025-11-09T17:12:54Z</dcterms:modified>
</cp:coreProperties>
</file>

<file path=docProps/thumbnail.jpeg>
</file>